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1" autoAdjust="0"/>
    <p:restoredTop sz="94633" autoAdjust="0"/>
  </p:normalViewPr>
  <p:slideViewPr>
    <p:cSldViewPr>
      <p:cViewPr>
        <p:scale>
          <a:sx n="81" d="100"/>
          <a:sy n="81" d="100"/>
        </p:scale>
        <p:origin x="-912" y="3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2" y="-8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770491803278687E-2"/>
          <c:y val="0.29184549356223177"/>
          <c:w val="0.57611241217798592"/>
          <c:h val="0.4184549356223176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FFFF" mc:Ignorable="a14" a14:legacySpreadsheetColorIndex="9"/>
                </a:gs>
                <a:gs pos="100000">
                  <a:srgbClr xmlns:mc="http://schemas.openxmlformats.org/markup-compatibility/2006" xmlns:a14="http://schemas.microsoft.com/office/drawing/2010/main" val="FF0000" mc:Ignorable="a14" a14:legacySpreadsheetColorIndex="10"/>
                </a:gs>
              </a:gsLst>
              <a:path path="rect">
                <a:fillToRect l="50000" t="50000" r="50000" b="50000"/>
              </a:path>
            </a:gradFill>
            <a:ln w="41978">
              <a:solidFill>
                <a:schemeClr val="tx1"/>
              </a:solidFill>
              <a:prstDash val="solid"/>
            </a:ln>
          </c:spPr>
          <c:explosion val="10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  <a:gs pos="100000">
                    <a:srgbClr xmlns:mc="http://schemas.openxmlformats.org/markup-compatibility/2006" xmlns:a14="http://schemas.microsoft.com/office/drawing/2010/main" val="000080" mc:Ignorable="a14" a14:legacySpreadsheetColorIndex="18"/>
                  </a:gs>
                </a:gsLst>
                <a:path path="rect">
                  <a:fillToRect l="50000" t="50000" r="50000" b="50000"/>
                </a:path>
              </a:gradFill>
              <a:ln w="41978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0000"/>
              </a:solidFill>
              <a:ln w="41978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800080" mc:Ignorable="a14" a14:legacySpreadsheetColorIndex="20"/>
                  </a:gs>
                </a:gsLst>
                <a:path path="rect">
                  <a:fillToRect l="50000" t="50000" r="50000" b="50000"/>
                </a:path>
              </a:gradFill>
              <a:ln w="41978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CC00"/>
              </a:solidFill>
              <a:ln w="41978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64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Sheet1!$B$1:$M$1</c:f>
              <c:strCache>
                <c:ptCount val="5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7"/>
                <c:pt idx="0">
                  <c:v>66.5</c:v>
                </c:pt>
                <c:pt idx="1">
                  <c:v>50.2</c:v>
                </c:pt>
                <c:pt idx="2">
                  <c:v>1634.7</c:v>
                </c:pt>
                <c:pt idx="4">
                  <c:v>2204.1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3992">
              <a:solidFill>
                <a:schemeClr val="tx1"/>
              </a:solidFill>
              <a:prstDash val="solid"/>
            </a:ln>
          </c:spPr>
          <c:explosion val="10"/>
          <c:dPt>
            <c:idx val="0"/>
            <c:bubble3D val="0"/>
            <c:spPr>
              <a:solidFill>
                <a:schemeClr val="accent1"/>
              </a:solidFill>
              <a:ln w="13992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chemeClr val="hlink"/>
              </a:solidFill>
              <a:ln w="13992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3992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13992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chemeClr val="tx2"/>
              </a:solidFill>
              <a:ln w="13992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3992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5364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Sheet1!$B$1:$M$1</c:f>
              <c:strCache>
                <c:ptCount val="5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3992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355967660490641"/>
          <c:y val="0.17381968453169658"/>
          <c:w val="0.25292736927968562"/>
          <c:h val="0.70386268447585243"/>
        </c:manualLayout>
      </c:layout>
      <c:overlay val="0"/>
      <c:spPr>
        <a:noFill/>
        <a:ln w="3498">
          <a:solidFill>
            <a:schemeClr val="tx1"/>
          </a:solidFill>
          <a:prstDash val="solid"/>
        </a:ln>
      </c:spPr>
      <c:txPr>
        <a:bodyPr/>
        <a:lstStyle/>
        <a:p>
          <a:pPr>
            <a:defRPr sz="1211" b="1" i="0" u="none" strike="noStrike" baseline="0">
              <a:solidFill>
                <a:schemeClr val="tx1"/>
              </a:solidFill>
              <a:latin typeface="Georgia"/>
              <a:ea typeface="Georgia"/>
              <a:cs typeface="Georgia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98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23-02-22T05:56:38.82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0 0 0</inkml:trace>
  <inkml:trace contextRef="#ctx0" brushRef="#br0" timeOffset="1038.0579">-787 394 0</inkml:trace>
  <inkml:trace contextRef="#ctx0" brushRef="#br0" timeOffset="1270.0699">-787 394 0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1267" name="Rectangle 2"/>
          <p:cNvSpPr>
            <a:spLocks noGrp="1" noRo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3779461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3F889-31C8-4925-9AFB-115D0F2C2E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9525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FB4D8-A96D-42C4-AF51-F51B0623DB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942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24BF7-B123-404D-A743-F69E89C615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85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3633A-8C0B-4D61-B5A2-755D15E054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240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65BCB-425A-4D4D-BBFE-C6B24EB08B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289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F8975-7637-4805-97D7-8134544DBB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58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D1361-F38B-46C4-8233-42D6F08E67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910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841F2-8289-4D45-8187-67D19A48E2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83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B6D7B-1DF5-4E34-BE6D-86CCE2CB8E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136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9E8A6-2631-4569-98E4-438FCF58F8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248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9520B-604E-4EF3-944E-2D6FF1BBC3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124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9776651-6DC9-452F-91FD-CD52FD4D08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15888"/>
            <a:ext cx="8229600" cy="5976937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mtClean="0">
                <a:solidFill>
                  <a:srgbClr val="FF0000"/>
                </a:solidFill>
                <a:latin typeface="Georgia" pitchFamily="18" charset="0"/>
              </a:rPr>
              <a:t>БЮДЖЕТ ДЛЯ ГРАЖДАН</a:t>
            </a:r>
            <a:br>
              <a:rPr lang="ru-RU" altLang="ru-RU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mtClean="0">
                <a:solidFill>
                  <a:srgbClr val="FF0000"/>
                </a:solidFill>
              </a:rPr>
              <a:t>годовой отчет об исполнении бюджета </a:t>
            </a:r>
            <a:r>
              <a:rPr lang="ru-RU" altLang="ru-RU" sz="4900" smtClean="0">
                <a:solidFill>
                  <a:srgbClr val="FF0000"/>
                </a:solidFill>
              </a:rPr>
              <a:t>Ореховского сельсовета</a:t>
            </a:r>
            <a:r>
              <a:rPr lang="ru-RU" altLang="ru-RU" sz="4900" smtClean="0">
                <a:solidFill>
                  <a:srgbClr val="FF0000"/>
                </a:solidFill>
                <a:latin typeface="Georgia" pitchFamily="18" charset="0"/>
              </a:rPr>
              <a:t> Касторенского района Курской области </a:t>
            </a:r>
            <a:r>
              <a:rPr lang="ru-RU" altLang="ru-RU" sz="4900" smtClean="0">
                <a:solidFill>
                  <a:srgbClr val="FF0000"/>
                </a:solidFill>
              </a:rPr>
              <a:t>з</a:t>
            </a:r>
            <a:r>
              <a:rPr lang="ru-RU" altLang="ru-RU" sz="4900" smtClean="0">
                <a:solidFill>
                  <a:srgbClr val="FF0000"/>
                </a:solidFill>
                <a:latin typeface="Georgia" pitchFamily="18" charset="0"/>
              </a:rPr>
              <a:t>а </a:t>
            </a:r>
            <a:r>
              <a:rPr lang="ru-RU" altLang="ru-RU" sz="4900" smtClean="0">
                <a:solidFill>
                  <a:srgbClr val="FF0000"/>
                </a:solidFill>
              </a:rPr>
              <a:t/>
            </a:r>
            <a:br>
              <a:rPr lang="ru-RU" altLang="ru-RU" sz="4900" smtClean="0">
                <a:solidFill>
                  <a:srgbClr val="FF0000"/>
                </a:solidFill>
              </a:rPr>
            </a:br>
            <a:r>
              <a:rPr lang="ru-RU" altLang="ru-RU" sz="4900" smtClean="0">
                <a:solidFill>
                  <a:srgbClr val="FF0000"/>
                </a:solidFill>
                <a:latin typeface="Microsoft JhengHei" pitchFamily="34" charset="-120"/>
              </a:rPr>
              <a:t>2021</a:t>
            </a:r>
            <a:r>
              <a:rPr lang="ru-RU" altLang="ru-RU" sz="4900" smtClean="0">
                <a:solidFill>
                  <a:srgbClr val="FF0000"/>
                </a:solidFill>
                <a:latin typeface="Microsoft Himalaya" pitchFamily="2" charset="0"/>
              </a:rPr>
              <a:t>г</a:t>
            </a:r>
            <a:r>
              <a:rPr lang="ru-RU" altLang="ru-RU" sz="4900" smtClean="0">
                <a:solidFill>
                  <a:srgbClr val="FF0000"/>
                </a:solidFill>
              </a:rPr>
              <a:t>.</a:t>
            </a:r>
            <a:r>
              <a:rPr lang="ru-RU" altLang="ru-RU" sz="490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br>
              <a:rPr lang="ru-RU" altLang="ru-RU" sz="4900" smtClean="0">
                <a:solidFill>
                  <a:srgbClr val="FF0000"/>
                </a:solidFill>
                <a:latin typeface="Georgia" pitchFamily="18" charset="0"/>
              </a:rPr>
            </a:br>
            <a:endParaRPr lang="ru-RU" altLang="ru-RU" sz="490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36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36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36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altLang="ru-RU" sz="24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r>
              <a:rPr lang="ru-RU" altLang="ru-RU" sz="3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altLang="ru-RU" sz="3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3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altLang="ru-RU" sz="3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altLang="ru-RU" sz="3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 rot="-5400000">
            <a:off x="1475582" y="1916906"/>
            <a:ext cx="1727200" cy="3455987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12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 rot="-5400000">
            <a:off x="6084094" y="1989931"/>
            <a:ext cx="1800225" cy="3382963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12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 eaLnBrk="1" hangingPunct="1">
              <a:buSzPct val="100000"/>
            </a:pPr>
            <a:r>
              <a:rPr lang="ru-RU" altLang="ru-RU" sz="1200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000" smtClean="0">
                <a:solidFill>
                  <a:srgbClr val="A50021"/>
                </a:solidFill>
              </a:rPr>
              <a:t>Б</a:t>
            </a:r>
            <a:r>
              <a:rPr lang="ru-RU" altLang="ru-RU" sz="6000" smtClean="0">
                <a:solidFill>
                  <a:srgbClr val="A50021"/>
                </a:solidFill>
                <a:latin typeface="Georgia" pitchFamily="18" charset="0"/>
              </a:rPr>
              <a:t>юджет основывается на:</a:t>
            </a:r>
            <a:r>
              <a:rPr lang="ru-RU" altLang="ru-RU" sz="3600" smtClean="0"/>
              <a:t> </a:t>
            </a:r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Администрации</a:t>
            </a:r>
            <a:endParaRPr lang="ru-RU" altLang="ru-RU" b="1">
              <a:solidFill>
                <a:srgbClr val="FF0066"/>
              </a:solidFill>
            </a:endParaRP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</a:rPr>
              <a:t>Ореховского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</a:rPr>
              <a:t> сельсовета</a:t>
            </a:r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</a:rPr>
              <a:t>«Ореховский </a:t>
            </a:r>
          </a:p>
          <a:p>
            <a:pPr algn="ctr" eaLnBrk="1" hangingPunct="1">
              <a:buSzPct val="100000"/>
            </a:pPr>
            <a:r>
              <a:rPr lang="ru-RU" altLang="ru-RU" b="1">
                <a:solidFill>
                  <a:srgbClr val="FF0066"/>
                </a:solidFill>
              </a:rPr>
              <a:t>сельсовет»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76250"/>
            <a:ext cx="8280400" cy="1296988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smtClean="0">
                <a:solidFill>
                  <a:srgbClr val="DA102D"/>
                </a:solidFill>
              </a:rPr>
              <a:t/>
            </a:r>
            <a:br>
              <a:rPr lang="ru-RU" altLang="ru-RU" sz="3600" smtClean="0">
                <a:solidFill>
                  <a:srgbClr val="DA102D"/>
                </a:solidFill>
              </a:rPr>
            </a:b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Орехов</a:t>
            </a:r>
            <a:r>
              <a:rPr lang="ru-RU" altLang="ru-RU" sz="2400" smtClean="0">
                <a:solidFill>
                  <a:srgbClr val="DA102D"/>
                </a:solidFill>
              </a:rPr>
              <a:t>ского сельсовет</a:t>
            </a: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а </a:t>
            </a:r>
            <a:r>
              <a:rPr lang="ru-RU" altLang="ru-RU" sz="2400" smtClean="0">
                <a:solidFill>
                  <a:srgbClr val="DA102D"/>
                </a:solidFill>
              </a:rPr>
              <a:t>Касторенского района </a:t>
            </a: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Курской области </a:t>
            </a:r>
            <a:r>
              <a:rPr lang="ru-RU" altLang="ru-RU" sz="2400" smtClean="0">
                <a:solidFill>
                  <a:srgbClr val="DA102D"/>
                </a:solidFill>
              </a:rPr>
              <a:t>за 2021г.</a:t>
            </a:r>
          </a:p>
        </p:txBody>
      </p:sp>
      <p:graphicFrame>
        <p:nvGraphicFramePr>
          <p:cNvPr id="34856" name="Group 40"/>
          <p:cNvGraphicFramePr>
            <a:graphicFrameLocks noGrp="1"/>
          </p:cNvGraphicFramePr>
          <p:nvPr/>
        </p:nvGraphicFramePr>
        <p:xfrm>
          <a:off x="1908175" y="2297113"/>
          <a:ext cx="5619750" cy="4560888"/>
        </p:xfrm>
        <a:graphic>
          <a:graphicData uri="http://schemas.openxmlformats.org/drawingml/2006/table">
            <a:tbl>
              <a:tblPr/>
              <a:tblGrid>
                <a:gridCol w="2670175">
                  <a:extLst>
                    <a:ext uri="{9D8B030D-6E8A-4147-A177-3AD203B41FA5}"/>
                  </a:extLst>
                </a:gridCol>
                <a:gridCol w="2949575">
                  <a:extLst>
                    <a:ext uri="{9D8B030D-6E8A-4147-A177-3AD203B41FA5}"/>
                  </a:extLst>
                </a:gridCol>
              </a:tblGrid>
              <a:tr h="10080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2021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 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/>
                </a:extLst>
              </a:tr>
              <a:tr h="73342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8226,5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/>
                </a:extLst>
              </a:tr>
              <a:tr h="131127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3951,5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/>
                </a:extLst>
              </a:tr>
              <a:tr h="83502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7713,3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/>
                </a:extLst>
              </a:tr>
              <a:tr h="6731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Дефицит/про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513,2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3000" b="1" i="1">
                <a:solidFill>
                  <a:srgbClr val="C61E0C"/>
                </a:solidFill>
                <a:latin typeface="Georgia" pitchFamily="18" charset="0"/>
              </a:rPr>
              <a:t>Доходы бюджета </a:t>
            </a:r>
            <a:r>
              <a:rPr lang="ru-RU" altLang="ru-RU" sz="3000" b="1" i="1">
                <a:solidFill>
                  <a:srgbClr val="C61E0C"/>
                </a:solidFill>
              </a:rPr>
              <a:t>Ореховского сельсовета</a:t>
            </a:r>
            <a:r>
              <a:rPr lang="ru-RU" altLang="ru-RU" sz="3000" b="1" i="1">
                <a:solidFill>
                  <a:srgbClr val="C61E0C"/>
                </a:solidFill>
                <a:latin typeface="Georgia" pitchFamily="18" charset="0"/>
              </a:rPr>
              <a:t> </a:t>
            </a:r>
            <a:r>
              <a:rPr lang="ru-RU" altLang="ru-RU" sz="3000" b="1" i="1">
                <a:solidFill>
                  <a:srgbClr val="C61E0C"/>
                </a:solidFill>
              </a:rPr>
              <a:t>з</a:t>
            </a:r>
            <a:r>
              <a:rPr lang="ru-RU" altLang="ru-RU" sz="3000" b="1" i="1">
                <a:solidFill>
                  <a:srgbClr val="C61E0C"/>
                </a:solidFill>
                <a:latin typeface="Georgia" pitchFamily="18" charset="0"/>
              </a:rPr>
              <a:t>а </a:t>
            </a:r>
            <a:r>
              <a:rPr lang="ru-RU" altLang="ru-RU" sz="3000" b="1" i="1">
                <a:solidFill>
                  <a:srgbClr val="C61E0C"/>
                </a:solidFill>
                <a:latin typeface="Microsoft YaHei" pitchFamily="34" charset="-122"/>
              </a:rPr>
              <a:t>2021</a:t>
            </a:r>
            <a:r>
              <a:rPr lang="ru-RU" altLang="ru-RU" sz="3000" b="1" i="1">
                <a:solidFill>
                  <a:srgbClr val="C61E0C"/>
                </a:solidFill>
                <a:latin typeface="Georgia" pitchFamily="18" charset="0"/>
              </a:rPr>
              <a:t> год</a:t>
            </a:r>
          </a:p>
        </p:txBody>
      </p:sp>
      <p:grpSp>
        <p:nvGrpSpPr>
          <p:cNvPr id="6148" name="Group 3"/>
          <p:cNvGrpSpPr>
            <a:grpSpLocks/>
          </p:cNvGrpSpPr>
          <p:nvPr/>
        </p:nvGrpSpPr>
        <p:grpSpPr bwMode="auto">
          <a:xfrm>
            <a:off x="179388" y="1844675"/>
            <a:ext cx="8458200" cy="4459288"/>
            <a:chOff x="113" y="1162"/>
            <a:chExt cx="5328" cy="2809"/>
          </a:xfrm>
        </p:grpSpPr>
        <p:cxnSp>
          <p:nvCxnSpPr>
            <p:cNvPr id="6149" name="AutoShape 4"/>
            <p:cNvCxnSpPr>
              <a:cxnSpLocks noChangeShapeType="1"/>
              <a:stCxn id="6157" idx="0"/>
            </p:cNvCxnSpPr>
            <p:nvPr/>
          </p:nvCxnSpPr>
          <p:spPr bwMode="auto">
            <a:xfrm rot="16200000" flipV="1">
              <a:off x="3427" y="1633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0" name="AutoShape 5"/>
            <p:cNvCxnSpPr>
              <a:cxnSpLocks noChangeShapeType="1"/>
              <a:stCxn id="6156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1" name="AutoShape 6"/>
            <p:cNvCxnSpPr>
              <a:cxnSpLocks noChangeShapeType="1"/>
              <a:stCxn id="6155" idx="0"/>
            </p:cNvCxnSpPr>
            <p:nvPr/>
          </p:nvCxnSpPr>
          <p:spPr bwMode="auto">
            <a:xfrm rot="-5400000">
              <a:off x="1561" y="1635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1978" y="1162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  <a:extLst/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 hangingPunct="1">
                <a:buSzPct val="100000"/>
                <a:defRPr/>
              </a:pPr>
              <a:r>
                <a:rPr lang="ru-RU" altLang="ru-RU" sz="2200" b="1" dirty="0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Доходы (всего)</a:t>
              </a:r>
            </a:p>
            <a:p>
              <a:pPr algn="ctr" eaLnBrk="1" hangingPunct="1">
                <a:buSzPct val="100000"/>
                <a:defRPr/>
              </a:pPr>
              <a:r>
                <a:rPr lang="ru-RU" altLang="ru-RU" sz="2200" b="1" dirty="0" smtClean="0">
                  <a:solidFill>
                    <a:srgbClr val="000066"/>
                  </a:solidFill>
                </a:rPr>
                <a:t>8226,5</a:t>
              </a:r>
              <a:r>
                <a:rPr lang="ru-RU" altLang="ru-RU" sz="2200" b="1" dirty="0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 </a:t>
              </a:r>
              <a:r>
                <a:rPr lang="ru-RU" altLang="ru-RU" sz="2200" b="1" dirty="0" err="1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тыс.руб</a:t>
              </a:r>
              <a:r>
                <a:rPr lang="ru-RU" altLang="ru-RU" sz="2200" b="1" dirty="0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.</a:t>
              </a:r>
            </a:p>
          </p:txBody>
        </p:sp>
        <p:sp>
          <p:nvSpPr>
            <p:cNvPr id="6155" name="AutoShape 8"/>
            <p:cNvSpPr>
              <a:spLocks noChangeArrowheads="1"/>
            </p:cNvSpPr>
            <p:nvPr/>
          </p:nvSpPr>
          <p:spPr bwMode="auto">
            <a:xfrm>
              <a:off x="113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Налоговые </a:t>
              </a:r>
            </a:p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Доходы</a:t>
              </a:r>
            </a:p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</a:rPr>
                <a:t>1747,3</a:t>
              </a: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 тыс.руб.</a:t>
              </a:r>
            </a:p>
          </p:txBody>
        </p:sp>
        <p:sp>
          <p:nvSpPr>
            <p:cNvPr id="6156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Неналоговые</a:t>
              </a:r>
            </a:p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 доходы</a:t>
              </a:r>
            </a:p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</a:rPr>
                <a:t>2204,1</a:t>
              </a: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6157" name="AutoShape 10"/>
            <p:cNvSpPr>
              <a:spLocks noChangeArrowheads="1"/>
            </p:cNvSpPr>
            <p:nvPr/>
          </p:nvSpPr>
          <p:spPr bwMode="auto">
            <a:xfrm>
              <a:off x="3844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Безвозмездные</a:t>
              </a:r>
            </a:p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 поступления</a:t>
              </a:r>
            </a:p>
            <a:p>
              <a:pPr algn="ctr" eaLnBrk="1" hangingPunct="1">
                <a:buSzPct val="100000"/>
              </a:pPr>
              <a:r>
                <a:rPr lang="ru-RU" altLang="ru-RU" sz="2000" b="1">
                  <a:solidFill>
                    <a:srgbClr val="000066"/>
                  </a:solidFill>
                </a:rPr>
                <a:t>4274,9</a:t>
              </a:r>
              <a:r>
                <a:rPr lang="ru-RU" altLang="ru-RU" sz="2000" b="1">
                  <a:solidFill>
                    <a:srgbClr val="000066"/>
                  </a:solidFill>
                  <a:latin typeface="Georgia" pitchFamily="18" charset="0"/>
                </a:rPr>
                <a:t> тыс.руб.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260350"/>
            <a:ext cx="9144001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476250"/>
            <a:ext cx="8229600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smtClean="0">
                <a:latin typeface="Georgia" pitchFamily="18" charset="0"/>
              </a:rPr>
              <a:t/>
            </a:r>
            <a:br>
              <a:rPr lang="ru-RU" altLang="ru-RU" sz="3600" smtClean="0">
                <a:latin typeface="Georgia" pitchFamily="18" charset="0"/>
              </a:rPr>
            </a:br>
            <a:r>
              <a:rPr lang="ru-RU" altLang="ru-RU" sz="2800" smtClean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бюджета</a:t>
            </a:r>
            <a:br>
              <a:rPr lang="ru-RU" altLang="ru-RU" sz="280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2800" smtClean="0">
                <a:solidFill>
                  <a:srgbClr val="0033CC"/>
                </a:solidFill>
                <a:latin typeface="Georgia" pitchFamily="18" charset="0"/>
              </a:rPr>
              <a:t> Орехов</a:t>
            </a:r>
            <a:r>
              <a:rPr lang="ru-RU" altLang="ru-RU" sz="2800" smtClean="0">
                <a:solidFill>
                  <a:srgbClr val="0033CC"/>
                </a:solidFill>
              </a:rPr>
              <a:t>ского сельсовет</a:t>
            </a:r>
            <a:r>
              <a:rPr lang="ru-RU" altLang="ru-RU" sz="2800" smtClean="0">
                <a:solidFill>
                  <a:srgbClr val="0033CC"/>
                </a:solidFill>
                <a:latin typeface="Georgia" pitchFamily="18" charset="0"/>
              </a:rPr>
              <a:t>а</a:t>
            </a:r>
            <a:r>
              <a:rPr lang="ru-RU" altLang="ru-RU" sz="400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br>
              <a:rPr lang="ru-RU" altLang="ru-RU" sz="400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4000" smtClean="0">
                <a:solidFill>
                  <a:srgbClr val="0033CC"/>
                </a:solidFill>
              </a:rPr>
              <a:t>за</a:t>
            </a:r>
            <a:r>
              <a:rPr lang="ru-RU" altLang="ru-RU" sz="400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r>
              <a:rPr lang="ru-RU" altLang="ru-RU" sz="4000" smtClean="0">
                <a:solidFill>
                  <a:srgbClr val="0033CC"/>
                </a:solidFill>
              </a:rPr>
              <a:t>2021</a:t>
            </a:r>
            <a:r>
              <a:rPr lang="ru-RU" altLang="ru-RU" sz="4000" smtClean="0">
                <a:solidFill>
                  <a:srgbClr val="0033CC"/>
                </a:solidFill>
                <a:latin typeface="Georgia" pitchFamily="18" charset="0"/>
              </a:rPr>
              <a:t> год</a:t>
            </a: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733000"/>
              </p:ext>
            </p:extLst>
          </p:nvPr>
        </p:nvGraphicFramePr>
        <p:xfrm>
          <a:off x="-993775" y="2146300"/>
          <a:ext cx="9004300" cy="491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229600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300" smtClean="0">
                <a:solidFill>
                  <a:srgbClr val="DA102D"/>
                </a:solidFill>
                <a:latin typeface="Georgia" pitchFamily="18" charset="0"/>
              </a:rPr>
              <a:t>Расходы бюджета </a:t>
            </a:r>
            <a:r>
              <a:rPr lang="ru-RU" altLang="ru-RU" sz="3300" smtClean="0">
                <a:solidFill>
                  <a:srgbClr val="DA102D"/>
                </a:solidFill>
              </a:rPr>
              <a:t>Ореховского сельсовета Касторенского района</a:t>
            </a:r>
            <a:r>
              <a:rPr lang="ru-RU" altLang="ru-RU" sz="3300" smtClean="0">
                <a:solidFill>
                  <a:srgbClr val="DA102D"/>
                </a:solidFill>
                <a:latin typeface="Georgia" pitchFamily="18" charset="0"/>
              </a:rPr>
              <a:t> Курской области </a:t>
            </a:r>
            <a:r>
              <a:rPr lang="ru-RU" altLang="ru-RU" sz="3300" smtClean="0">
                <a:solidFill>
                  <a:srgbClr val="DA102D"/>
                </a:solidFill>
              </a:rPr>
              <a:t>з</a:t>
            </a:r>
            <a:r>
              <a:rPr lang="ru-RU" altLang="ru-RU" sz="3300" smtClean="0">
                <a:solidFill>
                  <a:srgbClr val="DA102D"/>
                </a:solidFill>
                <a:latin typeface="Georgia" pitchFamily="18" charset="0"/>
              </a:rPr>
              <a:t>а </a:t>
            </a:r>
            <a:r>
              <a:rPr lang="ru-RU" altLang="ru-RU" sz="3300" smtClean="0">
                <a:solidFill>
                  <a:srgbClr val="DA102D"/>
                </a:solidFill>
              </a:rPr>
              <a:t>2021</a:t>
            </a:r>
            <a:r>
              <a:rPr lang="ru-RU" altLang="ru-RU" sz="3300" smtClean="0">
                <a:solidFill>
                  <a:srgbClr val="DA102D"/>
                </a:solidFill>
                <a:latin typeface="Georgia" pitchFamily="18" charset="0"/>
              </a:rPr>
              <a:t> год (тыс.руб.)</a:t>
            </a:r>
          </a:p>
        </p:txBody>
      </p:sp>
      <p:graphicFrame>
        <p:nvGraphicFramePr>
          <p:cNvPr id="52383" name="Group 159"/>
          <p:cNvGraphicFramePr>
            <a:graphicFrameLocks noGrp="1"/>
          </p:cNvGraphicFramePr>
          <p:nvPr/>
        </p:nvGraphicFramePr>
        <p:xfrm>
          <a:off x="468313" y="2060575"/>
          <a:ext cx="8231187" cy="5703888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/>
                  </a:extLst>
                </a:gridCol>
                <a:gridCol w="2058987">
                  <a:extLst>
                    <a:ext uri="{9D8B030D-6E8A-4147-A177-3AD203B41FA5}"/>
                  </a:extLst>
                </a:gridCol>
                <a:gridCol w="2057400">
                  <a:extLst>
                    <a:ext uri="{9D8B030D-6E8A-4147-A177-3AD203B41FA5}"/>
                  </a:extLst>
                </a:gridCol>
                <a:gridCol w="2057400">
                  <a:extLst>
                    <a:ext uri="{9D8B030D-6E8A-4147-A177-3AD203B41FA5}"/>
                  </a:extLst>
                </a:gridCol>
              </a:tblGrid>
              <a:tr h="25627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2021 год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2539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2652,4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920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Нацио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альная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оборона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89,3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5079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6,2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92149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69472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904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Национальная экономика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955,3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92149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69472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04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Жилищно-коммунальное хозяйство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262,2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92149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69472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20634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Культура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3747,9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634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ВСЕГО РАСХОДОВ</a:t>
                      </a:r>
                    </a:p>
                  </a:txBody>
                  <a:tcPr marL="90000" marR="90000" marT="69472" marB="46794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7713,3</a:t>
                      </a: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887" marB="46794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Рукописный ввод 5"/>
              <p14:cNvContentPartPr/>
              <p14:nvPr/>
            </p14:nvContentPartPr>
            <p14:xfrm>
              <a:off x="3696171" y="3116530"/>
              <a:ext cx="283680" cy="14220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84291" y="3104650"/>
                <a:ext cx="307440" cy="165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697913" cy="1341438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  <a:t/>
            </a:r>
            <a:b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  <a:t/>
            </a:r>
            <a:b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бюджета Орехов</a:t>
            </a:r>
            <a:r>
              <a:rPr lang="ru-RU" altLang="ru-RU" sz="2400" smtClean="0">
                <a:solidFill>
                  <a:srgbClr val="1818D2"/>
                </a:solidFill>
              </a:rPr>
              <a:t>ского сельсовета Касторенского района</a:t>
            </a:r>
            <a: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  <a:t> Курской области </a:t>
            </a:r>
            <a:r>
              <a:rPr lang="ru-RU" altLang="ru-RU" sz="2400" smtClean="0">
                <a:solidFill>
                  <a:srgbClr val="1818D2"/>
                </a:solidFill>
              </a:rPr>
              <a:t>за 2021 год</a:t>
            </a:r>
            <a:r>
              <a:rPr lang="ru-RU" altLang="ru-RU" sz="2400" smtClean="0">
                <a:solidFill>
                  <a:srgbClr val="1818D2"/>
                </a:solidFill>
                <a:latin typeface="Georgia" pitchFamily="18" charset="0"/>
              </a:rPr>
              <a:t> (тыс.руб.)</a:t>
            </a:r>
          </a:p>
        </p:txBody>
      </p:sp>
      <p:graphicFrame>
        <p:nvGraphicFramePr>
          <p:cNvPr id="54549" name="Group 277"/>
          <p:cNvGraphicFramePr>
            <a:graphicFrameLocks noGrp="1"/>
          </p:cNvGraphicFramePr>
          <p:nvPr/>
        </p:nvGraphicFramePr>
        <p:xfrm>
          <a:off x="468313" y="2205038"/>
          <a:ext cx="7343775" cy="4994311"/>
        </p:xfrm>
        <a:graphic>
          <a:graphicData uri="http://schemas.openxmlformats.org/drawingml/2006/table">
            <a:tbl>
              <a:tblPr/>
              <a:tblGrid>
                <a:gridCol w="6571327">
                  <a:extLst>
                    <a:ext uri="{9D8B030D-6E8A-4147-A177-3AD203B41FA5}"/>
                  </a:extLst>
                </a:gridCol>
                <a:gridCol w="772448">
                  <a:extLst>
                    <a:ext uri="{9D8B030D-6E8A-4147-A177-3AD203B41FA5}"/>
                  </a:extLst>
                </a:gridCol>
              </a:tblGrid>
              <a:tr h="485962">
                <a:tc rowSpan="2"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89987" marR="89987" marT="73422" marB="4678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2021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год</a:t>
                      </a:r>
                    </a:p>
                  </a:txBody>
                  <a:tcPr marL="89987" marR="89987" marT="73422" marB="4678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23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4771,8</a:t>
                      </a:r>
                    </a:p>
                  </a:txBody>
                  <a:tcPr marL="89987" marR="89987" marT="73422" marB="4678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29362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1. Муниципальная программа «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Защита населения и территории от чрезвычайных ситуаций, обеспечение пожарной безопасности и безопасности людей на водных объектах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89987" marR="89987" marT="73422" marB="4678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89987" marR="89987" marT="73422" marB="4678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7855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2. Муниципальная программа «Развитие транспортной системы, обеспечение перевозки пассажиров в муниципальном образовании «</a:t>
                      </a:r>
                      <a:r>
                        <a:rPr kumimoji="0" lang="ru-RU" alt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Ореховскийсельсовет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» </a:t>
                      </a:r>
                      <a:r>
                        <a:rPr kumimoji="0" lang="ru-RU" alt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Касторенского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района Курской области и безопасности дорожного движения»</a:t>
                      </a:r>
                    </a:p>
                  </a:txBody>
                  <a:tcPr marL="89987" marR="89987" marT="73422" marB="4678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269,4</a:t>
                      </a:r>
                    </a:p>
                  </a:txBody>
                  <a:tcPr marL="89987" marR="89987" marT="73422" marB="4678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332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3. Муниципальная программа «Управление муниципальным имуществом и земельными ресурсами»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</a:t>
                      </a:r>
                    </a:p>
                  </a:txBody>
                  <a:tcPr marL="89987" marR="89987" marT="73422" marB="4678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70,0</a:t>
                      </a:r>
                    </a:p>
                  </a:txBody>
                  <a:tcPr marL="89987" marR="89987" marT="73422" marB="4678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0789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. Муниципальная программа  «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Развитие культуры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»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89987" marR="89987" marT="73422" marB="4678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3747,9</a:t>
                      </a:r>
                    </a:p>
                  </a:txBody>
                  <a:tcPr marL="89987" marR="89987" marT="73422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6883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5.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Муниципальная программа «Обеспечение доступным и комфортным жильем и коммунальными услугами граждан в муниципальном образовании «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Ореховский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 сельсовет»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Касторенского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 района Курской области»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</a:t>
                      </a:r>
                    </a:p>
                  </a:txBody>
                  <a:tcPr marL="89987" marR="89987" marT="73422" marB="4678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660,6</a:t>
                      </a:r>
                    </a:p>
                  </a:txBody>
                  <a:tcPr marL="89987" marR="89987" marT="73422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6661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6.</a:t>
                      </a:r>
                      <a:r>
                        <a:rPr lang="ru-RU" sz="12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Муниципальная программа «Энергосбережение и повышение энергетической эффективности в МО </a:t>
                      </a:r>
                      <a:r>
                        <a:rPr lang="ru-RU" sz="1200" b="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Ореховский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 сельсовет» </a:t>
                      </a:r>
                      <a:r>
                        <a:rPr lang="ru-RU" sz="1200" b="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Касторенского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+mn-cs"/>
                        </a:rPr>
                        <a:t> района Курской области»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89987" marR="89987" marT="73422" marB="4678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17,7</a:t>
                      </a:r>
                    </a:p>
                  </a:txBody>
                  <a:tcPr marL="89987" marR="89987" marT="73422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altLang="ru-RU" sz="2400" smtClean="0">
                <a:solidFill>
                  <a:srgbClr val="DA102D"/>
                </a:solidFill>
              </a:rPr>
              <a:t>Ореховский сельсовет» Касторенского района</a:t>
            </a: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smtClean="0">
                <a:solidFill>
                  <a:srgbClr val="DA102D"/>
                </a:solidFill>
                <a:latin typeface="Georgia" pitchFamily="18" charset="0"/>
              </a:rPr>
              <a:t> Курской области (тыс.руб.)</a:t>
            </a:r>
          </a:p>
        </p:txBody>
      </p:sp>
      <p:graphicFrame>
        <p:nvGraphicFramePr>
          <p:cNvPr id="56358" name="Group 38"/>
          <p:cNvGraphicFramePr>
            <a:graphicFrameLocks noGrp="1"/>
          </p:cNvGraphicFramePr>
          <p:nvPr/>
        </p:nvGraphicFramePr>
        <p:xfrm>
          <a:off x="1476375" y="2205038"/>
          <a:ext cx="6132513" cy="4489451"/>
        </p:xfrm>
        <a:graphic>
          <a:graphicData uri="http://schemas.openxmlformats.org/drawingml/2006/table">
            <a:tbl>
              <a:tblPr/>
              <a:tblGrid>
                <a:gridCol w="4979988">
                  <a:extLst>
                    <a:ext uri="{9D8B030D-6E8A-4147-A177-3AD203B41FA5}"/>
                  </a:extLst>
                </a:gridCol>
                <a:gridCol w="1152525">
                  <a:extLst>
                    <a:ext uri="{9D8B030D-6E8A-4147-A177-3AD203B41FA5}"/>
                  </a:extLst>
                </a:gridCol>
              </a:tblGrid>
              <a:tr h="7493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Показатель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2021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 го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636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2652,4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672,6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822,0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35,2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1122,6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1420</TotalTime>
  <Words>371</Words>
  <Application>Microsoft Office PowerPoint</Application>
  <PresentationFormat>Экран (4:3)</PresentationFormat>
  <Paragraphs>102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Microsoft YaHei</vt:lpstr>
      <vt:lpstr>Times New Roman</vt:lpstr>
      <vt:lpstr>Georgia</vt:lpstr>
      <vt:lpstr>Microsoft JhengHei</vt:lpstr>
      <vt:lpstr>Microsoft Himalaya</vt:lpstr>
      <vt:lpstr>Тема Office</vt:lpstr>
      <vt:lpstr>БЮДЖЕТ ДЛЯ ГРАЖДАН годовой отчет об исполнении бюджета Ореховского сельсовета Касторенского района Курской области за  2021г. 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Бюджет основывается на: </vt:lpstr>
      <vt:lpstr> Основные параметры бюджета  Ореховского сельсовета Касторенского района Курской области за 2021г.</vt:lpstr>
      <vt:lpstr>Презентация PowerPoint</vt:lpstr>
      <vt:lpstr> Структура налоговых и неналоговых (собственных) доходов бюджета  Ореховского сельсовета  за 2021 год</vt:lpstr>
      <vt:lpstr>Расходы бюджета Ореховского сельсовета Касторенского района Курской области за 2021 год (тыс.руб.)</vt:lpstr>
      <vt:lpstr>  «Программная» структура бюджета Ореховского сельсовета Касторенского района Курской области за 2021 год (тыс.руб.)</vt:lpstr>
      <vt:lpstr>Расходы на общегосударственные вопросы  муниципального образования «Ореховский сельсовет» Касторенского района  Курской области (тыс.руб.)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Бухгалтер</cp:lastModifiedBy>
  <cp:revision>98</cp:revision>
  <cp:lastPrinted>1601-01-01T00:00:00Z</cp:lastPrinted>
  <dcterms:created xsi:type="dcterms:W3CDTF">2014-12-29T18:34:03Z</dcterms:created>
  <dcterms:modified xsi:type="dcterms:W3CDTF">2023-02-27T12:31:27Z</dcterms:modified>
</cp:coreProperties>
</file>